
<file path=[Content_Types].xml><?xml version="1.0" encoding="utf-8"?>
<Types xmlns="http://schemas.openxmlformats.org/package/2006/content-types">
  <Default Extension="png" ContentType="image/png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4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ppt/slideLayouts/slideLayout8.xml" ContentType="application/vnd.openxmlformats-officedocument.presentationml.slideLayout+xml"/>
  <Override PartName="/ppt/presProps.xml" ContentType="application/vnd.openxmlformats-officedocument.presentationml.presProps+xml"/>
  <Default Extension="xml" ContentType="application/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1.xml" ContentType="application/vnd.openxmlformats-officedocument.presentationml.slide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Layouts/slideLayout10.xml" ContentType="application/vnd.openxmlformats-officedocument.presentationml.slideLayout+xml"/>
  <Default Extension="rels" ContentType="application/vnd.openxmlformats-package.relationships+xml"/>
  <Default Extension="jpeg" ContentType="image/jpeg"/>
  <Override PartName="/ppt/slideLayouts/slideLayout9.xml" ContentType="application/vnd.openxmlformats-officedocument.presentationml.slideLayout+xml"/>
  <Override PartName="/ppt/tableStyles.xml" ContentType="application/vnd.openxmlformats-officedocument.presentationml.tableStyles+xml"/>
  <Override PartName="/ppt/slides/slide5.xml" ContentType="application/vnd.openxmlformats-officedocument.presentationml.slide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notesSlides/notesSlide3.xml" ContentType="application/vnd.openxmlformats-officedocument.presentationml.notesSlide+xml"/>
  <Override PartName="/ppt/slides/slide2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0" charset="0"/>
        <a:ea typeface="ＭＳ Ｐゴシック" pitchFamily="-60" charset="-128"/>
        <a:cs typeface="ＭＳ Ｐゴシック" pitchFamily="-60" charset="-128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0" charset="0"/>
        <a:ea typeface="ＭＳ Ｐゴシック" pitchFamily="-60" charset="-128"/>
        <a:cs typeface="ＭＳ Ｐゴシック" pitchFamily="-60" charset="-128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0" charset="0"/>
        <a:ea typeface="ＭＳ Ｐゴシック" pitchFamily="-60" charset="-128"/>
        <a:cs typeface="ＭＳ Ｐゴシック" pitchFamily="-60" charset="-128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0" charset="0"/>
        <a:ea typeface="ＭＳ Ｐゴシック" pitchFamily="-60" charset="-128"/>
        <a:cs typeface="ＭＳ Ｐゴシック" pitchFamily="-60" charset="-128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0" charset="0"/>
        <a:ea typeface="ＭＳ Ｐゴシック" pitchFamily="-60" charset="-128"/>
        <a:cs typeface="ＭＳ Ｐゴシック" pitchFamily="-60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60" charset="0"/>
        <a:ea typeface="ＭＳ Ｐゴシック" pitchFamily="-60" charset="-128"/>
        <a:cs typeface="ＭＳ Ｐゴシック" pitchFamily="-60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60" charset="0"/>
        <a:ea typeface="ＭＳ Ｐゴシック" pitchFamily="-60" charset="-128"/>
        <a:cs typeface="ＭＳ Ｐゴシック" pitchFamily="-60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60" charset="0"/>
        <a:ea typeface="ＭＳ Ｐゴシック" pitchFamily="-60" charset="-128"/>
        <a:cs typeface="ＭＳ Ｐゴシック" pitchFamily="-60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60" charset="0"/>
        <a:ea typeface="ＭＳ Ｐゴシック" pitchFamily="-60" charset="-128"/>
        <a:cs typeface="ＭＳ Ｐゴシック" pitchFamily="-60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-35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8435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6E0E30A-2558-4251-853B-97FADD45E114}" type="datetime1">
              <a:rPr lang="en-US"/>
              <a:pPr/>
              <a:t>5/1/11</a:t>
            </a:fld>
            <a:endParaRPr lang="en-US"/>
          </a:p>
        </p:txBody>
      </p:sp>
      <p:sp>
        <p:nvSpPr>
          <p:cNvPr id="18436" name="Placeholder 1028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8437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438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8439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0BE61F2-A25F-4904-9F84-C36B149F704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60" charset="0"/>
        <a:ea typeface="ＭＳ Ｐゴシック" pitchFamily="-60" charset="-128"/>
        <a:cs typeface="ＭＳ Ｐゴシック" pitchFamily="-60" charset="-128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60" charset="0"/>
        <a:ea typeface="ＭＳ Ｐゴシック" pitchFamily="-60" charset="-128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60" charset="0"/>
        <a:ea typeface="ＭＳ Ｐゴシック" pitchFamily="-60" charset="-128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60" charset="0"/>
        <a:ea typeface="ＭＳ Ｐゴシック" pitchFamily="-60" charset="-128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60" charset="0"/>
        <a:ea typeface="ＭＳ Ｐゴシック" pitchFamily="-60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Placeholder 1026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Placeholder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laceholder 1026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Placeholder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Placeholder 1026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Placeholder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Placeholder 1026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Placeholder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Placeholder 1026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Placeholder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AB394-7BBE-4320-8D99-566D921E976A}" type="datetimeFigureOut">
              <a:rPr lang="en-US"/>
              <a:pPr>
                <a:defRPr/>
              </a:pPr>
              <a:t>5/1/11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90B24A-3E78-48CE-B0AB-30867F34D6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C9161-60C1-43BE-8E04-909DA5A6BA90}" type="datetimeFigureOut">
              <a:rPr lang="en-US"/>
              <a:pPr>
                <a:defRPr/>
              </a:pPr>
              <a:t>5/1/11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8E7F8-6434-4EF2-BC13-5ACC398930D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81F25-0968-429A-AB0B-5E564D9EE3EC}" type="datetimeFigureOut">
              <a:rPr lang="en-US"/>
              <a:pPr>
                <a:defRPr/>
              </a:pPr>
              <a:t>5/1/11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B1970-AB37-43FA-A753-AA7F7C050A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5A595-365A-481F-BA25-A0729C019E69}" type="datetimeFigureOut">
              <a:rPr lang="en-US"/>
              <a:pPr>
                <a:defRPr/>
              </a:pPr>
              <a:t>5/1/11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5BB01-15C6-4753-9649-8339E54AA0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C94CA-99DE-409B-9E26-2982689EB62E}" type="datetimeFigureOut">
              <a:rPr lang="en-US"/>
              <a:pPr>
                <a:defRPr/>
              </a:pPr>
              <a:t>5/1/11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BA33A-7C6F-4D97-BA26-EE636A2635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FDDD7-F97A-44C5-9925-2C62FB5390E4}" type="datetimeFigureOut">
              <a:rPr lang="en-US"/>
              <a:pPr>
                <a:defRPr/>
              </a:pPr>
              <a:t>5/1/11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D7B3D2-B34B-417F-A5E0-3A130F1991B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09620-BF6D-4E0D-99D6-E74CABF600A5}" type="datetimeFigureOut">
              <a:rPr lang="en-US"/>
              <a:pPr>
                <a:defRPr/>
              </a:pPr>
              <a:t>5/1/11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566B8-8F12-4256-BF86-53FC76305BD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43BF42-9FCF-49FF-944D-8D40DE23CC6F}" type="datetimeFigureOut">
              <a:rPr lang="en-US"/>
              <a:pPr>
                <a:defRPr/>
              </a:pPr>
              <a:t>5/1/11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1F705-BC9B-4001-979A-4F0DC11E3D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E32E4-A919-45E0-9E42-E8C7F50BCFBD}" type="datetimeFigureOut">
              <a:rPr lang="en-US"/>
              <a:pPr>
                <a:defRPr/>
              </a:pPr>
              <a:t>5/1/11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84F8B-1545-4EB9-994E-EF2E3F2EAD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94194D-5F94-4EC3-AE31-AFF771A4E475}" type="datetimeFigureOut">
              <a:rPr lang="en-US"/>
              <a:pPr>
                <a:defRPr/>
              </a:pPr>
              <a:t>5/1/11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81A0B-3152-4672-8173-EDF9526CB5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7276A-A8D8-4128-930E-EFB28190B9E0}" type="datetimeFigureOut">
              <a:rPr lang="en-US"/>
              <a:pPr>
                <a:defRPr/>
              </a:pPr>
              <a:t>5/1/11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EF7D1-6BFC-4A8A-B8B5-0162BD08D3E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918375D-02F1-4F02-95D1-2A2419D6DD9A}" type="datetimeFigureOut">
              <a:rPr lang="en-US"/>
              <a:pPr>
                <a:defRPr/>
              </a:pPr>
              <a:t>5/1/11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4C03746-04C0-4424-ADB0-D1420E3446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60" charset="-128"/>
          <a:cs typeface="ＭＳ Ｐゴシック" pitchFamily="-60" charset="-128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0" charset="0"/>
          <a:ea typeface="ＭＳ Ｐゴシック" pitchFamily="-60" charset="-128"/>
          <a:cs typeface="ＭＳ Ｐゴシック" pitchFamily="-60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0" charset="0"/>
          <a:ea typeface="ＭＳ Ｐゴシック" pitchFamily="-60" charset="-128"/>
          <a:cs typeface="ＭＳ Ｐゴシック" pitchFamily="-60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0" charset="0"/>
          <a:ea typeface="ＭＳ Ｐゴシック" pitchFamily="-60" charset="-128"/>
          <a:cs typeface="ＭＳ Ｐゴシック" pitchFamily="-60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0" charset="0"/>
          <a:ea typeface="ＭＳ Ｐゴシック" pitchFamily="-60" charset="-128"/>
          <a:cs typeface="ＭＳ Ｐゴシック" pitchFamily="-60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0" charset="0"/>
          <a:ea typeface="ＭＳ Ｐゴシック" pitchFamily="-60" charset="-128"/>
          <a:cs typeface="ＭＳ Ｐゴシック" pitchFamily="-60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0" charset="0"/>
          <a:ea typeface="ＭＳ Ｐゴシック" pitchFamily="-60" charset="-128"/>
          <a:cs typeface="ＭＳ Ｐゴシック" pitchFamily="-60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0" charset="0"/>
          <a:ea typeface="ＭＳ Ｐゴシック" pitchFamily="-60" charset="-128"/>
          <a:cs typeface="ＭＳ Ｐゴシック" pitchFamily="-60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0" charset="0"/>
          <a:ea typeface="ＭＳ Ｐゴシック" pitchFamily="-60" charset="-128"/>
          <a:cs typeface="ＭＳ Ｐゴシック" pitchFamily="-60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-60" charset="0"/>
        <a:buChar char="•"/>
        <a:defRPr sz="3200" kern="1200">
          <a:solidFill>
            <a:schemeClr val="tx1"/>
          </a:solidFill>
          <a:latin typeface="+mn-lt"/>
          <a:ea typeface="ＭＳ Ｐゴシック" pitchFamily="-60" charset="-128"/>
          <a:cs typeface="ＭＳ Ｐゴシック" pitchFamily="-60" charset="-128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-60" charset="0"/>
        <a:buChar char="–"/>
        <a:defRPr sz="2800" kern="1200">
          <a:solidFill>
            <a:schemeClr val="tx1"/>
          </a:solidFill>
          <a:latin typeface="+mn-lt"/>
          <a:ea typeface="ＭＳ Ｐゴシック" pitchFamily="-60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-60" charset="0"/>
        <a:buChar char="•"/>
        <a:defRPr sz="2400" kern="1200">
          <a:solidFill>
            <a:schemeClr val="tx1"/>
          </a:solidFill>
          <a:latin typeface="+mn-lt"/>
          <a:ea typeface="ＭＳ Ｐゴシック" pitchFamily="-60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-60" charset="0"/>
        <a:buChar char="–"/>
        <a:defRPr sz="2000" kern="1200">
          <a:solidFill>
            <a:schemeClr val="tx1"/>
          </a:solidFill>
          <a:latin typeface="+mn-lt"/>
          <a:ea typeface="ＭＳ Ｐゴシック" pitchFamily="-60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-60" charset="0"/>
        <a:buChar char="»"/>
        <a:defRPr sz="2000" kern="1200">
          <a:solidFill>
            <a:schemeClr val="tx1"/>
          </a:solidFill>
          <a:latin typeface="+mn-lt"/>
          <a:ea typeface="ＭＳ Ｐゴシック" pitchFamily="-60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slide" Target="slide4.xml"/><Relationship Id="rId4" Type="http://schemas.openxmlformats.org/officeDocument/2006/relationships/slide" Target="slide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>
            <a:spLocks noChangeArrowheads="1"/>
          </p:cNvSpPr>
          <p:nvPr/>
        </p:nvSpPr>
        <p:spPr bwMode="auto">
          <a:xfrm>
            <a:off x="327025" y="915988"/>
            <a:ext cx="6262688" cy="3867150"/>
          </a:xfrm>
          <a:prstGeom prst="bevel">
            <a:avLst>
              <a:gd name="adj" fmla="val 12500"/>
            </a:avLst>
          </a:prstGeom>
          <a:solidFill>
            <a:schemeClr val="bg2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>
                <a:solidFill>
                  <a:srgbClr val="FFFFFF"/>
                </a:solidFill>
                <a:latin typeface="Times New Roman" pitchFamily="-60" charset="0"/>
                <a:cs typeface="Cambria" pitchFamily="-60" charset="0"/>
              </a:rPr>
              <a:t> </a:t>
            </a:r>
          </a:p>
          <a:p>
            <a:pPr algn="ctr"/>
            <a:r>
              <a:rPr lang="en-US" b="1">
                <a:latin typeface="Times New Roman" pitchFamily="-60" charset="0"/>
                <a:cs typeface="Cambria" pitchFamily="-60" charset="0"/>
              </a:rPr>
              <a:t>Excerpt from Martin Luther King Jr.</a:t>
            </a:r>
          </a:p>
          <a:p>
            <a:r>
              <a:rPr lang="en-US" b="1">
                <a:latin typeface="Times New Roman" pitchFamily="-60" charset="0"/>
                <a:cs typeface="Cambria" pitchFamily="-60" charset="0"/>
              </a:rPr>
              <a:t>                         </a:t>
            </a:r>
            <a:r>
              <a:rPr lang="en-US" b="1" i="1">
                <a:latin typeface="Times New Roman" pitchFamily="-60" charset="0"/>
                <a:cs typeface="Cambria" pitchFamily="-60" charset="0"/>
              </a:rPr>
              <a:t>I Have a Dream </a:t>
            </a:r>
            <a:r>
              <a:rPr lang="en-US" b="1">
                <a:latin typeface="Times New Roman" pitchFamily="-60" charset="0"/>
                <a:cs typeface="Cambria" pitchFamily="-60" charset="0"/>
              </a:rPr>
              <a:t>Speech </a:t>
            </a:r>
          </a:p>
          <a:p>
            <a:pPr algn="just"/>
            <a:r>
              <a:rPr lang="en-US">
                <a:latin typeface="Times New Roman" pitchFamily="-60" charset="0"/>
                <a:cs typeface="Cambria" pitchFamily="-60" charset="0"/>
              </a:rPr>
              <a:t/>
            </a:r>
            <a:br>
              <a:rPr lang="en-US">
                <a:latin typeface="Times New Roman" pitchFamily="-60" charset="0"/>
                <a:cs typeface="Cambria" pitchFamily="-60" charset="0"/>
              </a:rPr>
            </a:br>
            <a:r>
              <a:rPr lang="en-US">
                <a:latin typeface="Times New Roman" pitchFamily="-60" charset="0"/>
                <a:cs typeface="Cambria" pitchFamily="-60" charset="0"/>
              </a:rPr>
              <a:t>Five score years ago, a great American, in whose </a:t>
            </a:r>
            <a:r>
              <a:rPr lang="en-US" b="1">
                <a:latin typeface="Times New Roman" pitchFamily="-60" charset="0"/>
                <a:cs typeface="Cambria" pitchFamily="-60" charset="0"/>
                <a:hlinkClick r:id="" action="ppaction://hlinkshowjump?jump=nextslide"/>
              </a:rPr>
              <a:t>symbolic shadow</a:t>
            </a:r>
            <a:r>
              <a:rPr lang="en-US">
                <a:latin typeface="Times New Roman" pitchFamily="-60" charset="0"/>
                <a:cs typeface="Cambria" pitchFamily="-60" charset="0"/>
                <a:hlinkClick r:id="" action="ppaction://hlinkshowjump?jump=nextslide"/>
              </a:rPr>
              <a:t> </a:t>
            </a:r>
            <a:r>
              <a:rPr lang="en-US">
                <a:latin typeface="Times New Roman" pitchFamily="-60" charset="0"/>
                <a:cs typeface="Cambria" pitchFamily="-60" charset="0"/>
              </a:rPr>
              <a:t>we stand today, signed the </a:t>
            </a:r>
            <a:r>
              <a:rPr lang="en-US" b="1">
                <a:latin typeface="Times New Roman" pitchFamily="-60" charset="0"/>
                <a:cs typeface="Cambria" pitchFamily="-60" charset="0"/>
                <a:hlinkClick r:id="rId3" action="ppaction://hlinksldjump"/>
              </a:rPr>
              <a:t>Emancipation</a:t>
            </a:r>
            <a:r>
              <a:rPr lang="en-US">
                <a:latin typeface="Times New Roman" pitchFamily="-60" charset="0"/>
                <a:cs typeface="Cambria" pitchFamily="-60" charset="0"/>
                <a:hlinkClick r:id="rId3" action="ppaction://hlinksldjump"/>
              </a:rPr>
              <a:t> </a:t>
            </a:r>
            <a:r>
              <a:rPr lang="en-US" b="1">
                <a:latin typeface="Times New Roman" pitchFamily="-60" charset="0"/>
                <a:cs typeface="Cambria" pitchFamily="-60" charset="0"/>
                <a:hlinkClick r:id="rId3" action="ppaction://hlinksldjump"/>
              </a:rPr>
              <a:t>Proclamation.</a:t>
            </a:r>
            <a:r>
              <a:rPr lang="en-US" b="1" u="sng">
                <a:latin typeface="Times New Roman" pitchFamily="-60" charset="0"/>
                <a:cs typeface="Cambria" pitchFamily="-60" charset="0"/>
                <a:hlinkClick r:id="rId3" action="ppaction://hlinksldjump"/>
              </a:rPr>
              <a:t> </a:t>
            </a:r>
            <a:r>
              <a:rPr lang="en-US">
                <a:latin typeface="Times New Roman" pitchFamily="-60" charset="0"/>
                <a:cs typeface="Cambria" pitchFamily="-60" charset="0"/>
              </a:rPr>
              <a:t>This momentous decree came as a great beacon light of hope to millions of Negro slaves who had been seared in the flames of </a:t>
            </a:r>
            <a:r>
              <a:rPr lang="en-US" b="1">
                <a:latin typeface="Times New Roman" pitchFamily="-60" charset="0"/>
                <a:cs typeface="Cambria" pitchFamily="-60" charset="0"/>
                <a:hlinkClick r:id="rId3" action="ppaction://hlinksldjump"/>
              </a:rPr>
              <a:t>withering injustice</a:t>
            </a:r>
            <a:r>
              <a:rPr lang="en-US">
                <a:latin typeface="Times New Roman" pitchFamily="-60" charset="0"/>
                <a:cs typeface="Cambria" pitchFamily="-60" charset="0"/>
              </a:rPr>
              <a:t>. It came as a </a:t>
            </a:r>
            <a:r>
              <a:rPr lang="en-US" b="1">
                <a:latin typeface="Times New Roman" pitchFamily="-60" charset="0"/>
                <a:cs typeface="Cambria" pitchFamily="-60" charset="0"/>
                <a:hlinkClick r:id="rId4" action="ppaction://hlinksldjump"/>
              </a:rPr>
              <a:t>joyous daybreak</a:t>
            </a:r>
            <a:r>
              <a:rPr lang="en-US">
                <a:latin typeface="Times New Roman" pitchFamily="-60" charset="0"/>
                <a:cs typeface="Cambria" pitchFamily="-60" charset="0"/>
                <a:hlinkClick r:id="rId4" action="ppaction://hlinksldjump"/>
              </a:rPr>
              <a:t> </a:t>
            </a:r>
            <a:r>
              <a:rPr lang="en-US">
                <a:latin typeface="Times New Roman" pitchFamily="-60" charset="0"/>
                <a:cs typeface="Cambria" pitchFamily="-60" charset="0"/>
              </a:rPr>
              <a:t>to end the long night of their captivity.</a:t>
            </a:r>
            <a:r>
              <a:rPr lang="en-US">
                <a:solidFill>
                  <a:srgbClr val="FFFFFF"/>
                </a:solidFill>
                <a:latin typeface="Times New Roman" pitchFamily="-60" charset="0"/>
                <a:cs typeface="Cambria" pitchFamily="-60" charset="0"/>
              </a:rPr>
              <a:t/>
            </a:r>
            <a:br>
              <a:rPr lang="en-US">
                <a:solidFill>
                  <a:srgbClr val="FFFFFF"/>
                </a:solidFill>
                <a:latin typeface="Times New Roman" pitchFamily="-60" charset="0"/>
                <a:cs typeface="Cambria" pitchFamily="-60" charset="0"/>
              </a:rPr>
            </a:br>
            <a:endParaRPr lang="en-US">
              <a:solidFill>
                <a:srgbClr val="FFFFFF"/>
              </a:solidFill>
              <a:latin typeface="Calibri" pitchFamily="-60" charset="0"/>
            </a:endParaRPr>
          </a:p>
        </p:txBody>
      </p:sp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-576263" y="358775"/>
            <a:ext cx="79263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                     Slide 1 (Underlined words are hyperlinked to slides 2-5)</a:t>
            </a:r>
          </a:p>
        </p:txBody>
      </p:sp>
      <p:sp>
        <p:nvSpPr>
          <p:cNvPr id="13315" name="AutoShape 3"/>
          <p:cNvSpPr>
            <a:spLocks noChangeArrowheads="1"/>
          </p:cNvSpPr>
          <p:nvPr/>
        </p:nvSpPr>
        <p:spPr bwMode="auto">
          <a:xfrm>
            <a:off x="160338" y="171450"/>
            <a:ext cx="6742112" cy="5026025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smtClean="0">
                <a:latin typeface="Arial" pitchFamily="-60" charset="0"/>
              </a:rPr>
              <a:t>Slide 2</a:t>
            </a:r>
            <a:br>
              <a:rPr lang="en-US" sz="1800" smtClean="0">
                <a:latin typeface="Arial" pitchFamily="-60" charset="0"/>
              </a:rPr>
            </a:br>
            <a:r>
              <a:rPr lang="en-US" sz="4000" u="sng" smtClean="0">
                <a:solidFill>
                  <a:srgbClr val="0000FF"/>
                </a:solidFill>
                <a:latin typeface="Times New Roman" pitchFamily="-60" charset="0"/>
                <a:ea typeface="Times New Roman" pitchFamily="-60" charset="0"/>
                <a:cs typeface="Times New Roman" pitchFamily="-60" charset="0"/>
              </a:rPr>
              <a:t> Symbolic Shadow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3" y="819150"/>
            <a:ext cx="3441700" cy="5870575"/>
          </a:xfrm>
        </p:spPr>
        <p:txBody>
          <a:bodyPr>
            <a:normAutofit/>
          </a:bodyPr>
          <a:lstStyle/>
          <a:p>
            <a:pPr>
              <a:buFont typeface="Arial" pitchFamily="-60" charset="0"/>
              <a:buNone/>
            </a:pPr>
            <a:r>
              <a:rPr lang="en-US" smtClean="0">
                <a:latin typeface="Times New Roman" pitchFamily="-60" charset="0"/>
                <a:cs typeface="Cambria" pitchFamily="-60" charset="0"/>
              </a:rPr>
              <a:t>   </a:t>
            </a:r>
            <a:endParaRPr lang="en-US" sz="1900" smtClean="0">
              <a:latin typeface="Times New Roman" pitchFamily="-60" charset="0"/>
              <a:cs typeface="Cambria" pitchFamily="-60" charset="0"/>
            </a:endParaRPr>
          </a:p>
          <a:p>
            <a:pPr>
              <a:buFont typeface="Arial" pitchFamily="-60" charset="0"/>
              <a:buNone/>
            </a:pPr>
            <a:r>
              <a:rPr lang="en-US" sz="1900" smtClean="0">
                <a:latin typeface="Times New Roman" pitchFamily="-60" charset="0"/>
                <a:cs typeface="Cambria" pitchFamily="-60" charset="0"/>
              </a:rPr>
              <a:t>     </a:t>
            </a:r>
            <a:r>
              <a:rPr lang="en-US" sz="2800" smtClean="0">
                <a:latin typeface="Times New Roman" pitchFamily="-60" charset="0"/>
                <a:cs typeface="Cambria" pitchFamily="-60" charset="0"/>
              </a:rPr>
              <a:t>“</a:t>
            </a:r>
            <a:r>
              <a:rPr lang="en-US" sz="2400" i="1" smtClean="0">
                <a:latin typeface="Times New Roman" pitchFamily="-60" charset="0"/>
                <a:cs typeface="Cambria" pitchFamily="-60" charset="0"/>
              </a:rPr>
              <a:t>Symbolic means it’s not a real shadow, but it represents something or someone. This reminds me of how small I felt when I stood next to the statue of Lincoln in Washington, DC.”</a:t>
            </a:r>
            <a:r>
              <a:rPr lang="en-US" sz="2400" smtClean="0">
                <a:latin typeface="Times New Roman" pitchFamily="-60" charset="0"/>
                <a:cs typeface="Cambria" pitchFamily="-60" charset="0"/>
              </a:rPr>
              <a:t>  </a:t>
            </a:r>
          </a:p>
          <a:p>
            <a:pPr>
              <a:buFont typeface="Arial" pitchFamily="-60" charset="0"/>
              <a:buNone/>
            </a:pPr>
            <a:endParaRPr lang="en-US" sz="2400" smtClean="0">
              <a:latin typeface="Times New Roman" pitchFamily="-60" charset="0"/>
              <a:cs typeface="Cambria" pitchFamily="-60" charset="0"/>
            </a:endParaRPr>
          </a:p>
          <a:p>
            <a:pPr>
              <a:buFont typeface="Arial" pitchFamily="-60" charset="0"/>
              <a:buNone/>
            </a:pPr>
            <a:r>
              <a:rPr lang="en-US" sz="2400" smtClean="0">
                <a:latin typeface="Times New Roman" pitchFamily="-60" charset="0"/>
                <a:cs typeface="Cambria" pitchFamily="-60" charset="0"/>
              </a:rPr>
              <a:t>      Photo from </a:t>
            </a:r>
            <a:r>
              <a:rPr lang="en-US" sz="2400" i="1" smtClean="0">
                <a:latin typeface="Times New Roman" pitchFamily="-60" charset="0"/>
                <a:cs typeface="Cambria" pitchFamily="-60" charset="0"/>
              </a:rPr>
              <a:t>memory.loc.gov</a:t>
            </a:r>
            <a:endParaRPr lang="en-US" sz="2400" i="1"/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7900" y="1374775"/>
            <a:ext cx="3973513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AutoShape 1029"/>
          <p:cNvSpPr>
            <a:spLocks noChangeArrowheads="1"/>
          </p:cNvSpPr>
          <p:nvPr/>
        </p:nvSpPr>
        <p:spPr bwMode="auto">
          <a:xfrm>
            <a:off x="457200" y="274638"/>
            <a:ext cx="8229600" cy="6132512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8513" y="974725"/>
            <a:ext cx="3236912" cy="535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56063" y="1017588"/>
            <a:ext cx="233997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56063" y="4651375"/>
            <a:ext cx="2333625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TextBox 7"/>
          <p:cNvSpPr txBox="1">
            <a:spLocks noChangeArrowheads="1"/>
          </p:cNvSpPr>
          <p:nvPr/>
        </p:nvSpPr>
        <p:spPr bwMode="auto">
          <a:xfrm>
            <a:off x="941388" y="6232525"/>
            <a:ext cx="2886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latin typeface="Calibri" pitchFamily="-60" charset="0"/>
              </a:rPr>
              <a:t>Photos from </a:t>
            </a:r>
            <a:r>
              <a:rPr lang="en-US" i="1">
                <a:latin typeface="Calibri" pitchFamily="-60" charset="0"/>
              </a:rPr>
              <a:t>memory.loc.gov </a:t>
            </a:r>
          </a:p>
        </p:txBody>
      </p:sp>
      <p:sp>
        <p:nvSpPr>
          <p:cNvPr id="15365" name="TextBox 5"/>
          <p:cNvSpPr txBox="1">
            <a:spLocks noChangeArrowheads="1"/>
          </p:cNvSpPr>
          <p:nvPr/>
        </p:nvSpPr>
        <p:spPr bwMode="auto">
          <a:xfrm>
            <a:off x="654050" y="111125"/>
            <a:ext cx="6081713" cy="97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Slide 3</a:t>
            </a:r>
            <a:endParaRPr lang="en-US" sz="4000" u="sng">
              <a:solidFill>
                <a:srgbClr val="0000FF"/>
              </a:solidFill>
              <a:latin typeface="Times New Roman" pitchFamily="-60" charset="0"/>
              <a:ea typeface="Times New Roman" pitchFamily="-60" charset="0"/>
              <a:cs typeface="Times New Roman" pitchFamily="-60" charset="0"/>
            </a:endParaRPr>
          </a:p>
          <a:p>
            <a:pPr algn="ctr"/>
            <a:r>
              <a:rPr lang="en-US" sz="4000" u="sng">
                <a:solidFill>
                  <a:srgbClr val="0000FF"/>
                </a:solidFill>
                <a:latin typeface="Times New Roman" pitchFamily="-60" charset="0"/>
                <a:ea typeface="Times New Roman" pitchFamily="-60" charset="0"/>
                <a:cs typeface="Times New Roman" pitchFamily="-60" charset="0"/>
              </a:rPr>
              <a:t>Emancipation Proclamation   </a:t>
            </a:r>
          </a:p>
        </p:txBody>
      </p:sp>
      <p:sp>
        <p:nvSpPr>
          <p:cNvPr id="15369" name="AutoShape 1033"/>
          <p:cNvSpPr>
            <a:spLocks noChangeArrowheads="1"/>
          </p:cNvSpPr>
          <p:nvPr/>
        </p:nvSpPr>
        <p:spPr bwMode="auto">
          <a:xfrm>
            <a:off x="149225" y="111125"/>
            <a:ext cx="6829425" cy="6488113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Content Placeholder 2"/>
          <p:cNvSpPr>
            <a:spLocks noGrp="1"/>
          </p:cNvSpPr>
          <p:nvPr>
            <p:ph idx="1"/>
          </p:nvPr>
        </p:nvSpPr>
        <p:spPr>
          <a:xfrm>
            <a:off x="349250" y="490538"/>
            <a:ext cx="8229600" cy="4525962"/>
          </a:xfrm>
        </p:spPr>
        <p:txBody>
          <a:bodyPr/>
          <a:lstStyle/>
          <a:p>
            <a:pPr algn="ctr">
              <a:buFont typeface="Arial" pitchFamily="-60" charset="0"/>
              <a:buNone/>
            </a:pPr>
            <a:r>
              <a:rPr lang="en-US" sz="4000" u="sng" smtClean="0">
                <a:solidFill>
                  <a:srgbClr val="0000FF"/>
                </a:solidFill>
                <a:latin typeface="Times New Roman" pitchFamily="-60" charset="0"/>
                <a:cs typeface="Cambria" pitchFamily="-60" charset="0"/>
              </a:rPr>
              <a:t>Withering Injustice</a:t>
            </a:r>
            <a:endParaRPr lang="en-US" sz="4000" u="sng">
              <a:solidFill>
                <a:srgbClr val="0000FF"/>
              </a:solidFill>
            </a:endParaRPr>
          </a:p>
        </p:txBody>
      </p:sp>
      <p:pic>
        <p:nvPicPr>
          <p:cNvPr id="16388" name="Picture 1028" descr="Hypertext Slid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250" y="1212850"/>
            <a:ext cx="8382000" cy="3986213"/>
          </a:xfrm>
          <a:prstGeom prst="rect">
            <a:avLst/>
          </a:prstGeom>
          <a:noFill/>
        </p:spPr>
      </p:pic>
      <p:sp>
        <p:nvSpPr>
          <p:cNvPr id="16389" name="Rectangle 1029"/>
          <p:cNvSpPr>
            <a:spLocks noChangeArrowheads="1"/>
          </p:cNvSpPr>
          <p:nvPr/>
        </p:nvSpPr>
        <p:spPr bwMode="auto">
          <a:xfrm>
            <a:off x="3932238" y="190500"/>
            <a:ext cx="882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Slide 4</a:t>
            </a:r>
          </a:p>
        </p:txBody>
      </p:sp>
      <p:sp>
        <p:nvSpPr>
          <p:cNvPr id="16390" name="AutoShape 1030"/>
          <p:cNvSpPr>
            <a:spLocks noChangeArrowheads="1"/>
          </p:cNvSpPr>
          <p:nvPr/>
        </p:nvSpPr>
        <p:spPr bwMode="auto">
          <a:xfrm>
            <a:off x="160338" y="190500"/>
            <a:ext cx="8786812" cy="52324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Rectangle 1031"/>
          <p:cNvSpPr>
            <a:spLocks noChangeArrowheads="1"/>
          </p:cNvSpPr>
          <p:nvPr/>
        </p:nvSpPr>
        <p:spPr bwMode="auto">
          <a:xfrm>
            <a:off x="2914650" y="5199063"/>
            <a:ext cx="28178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Times New Roman" pitchFamily="-60" charset="0"/>
              </a:rPr>
              <a:t>Collage Created in WordSift </a:t>
            </a:r>
            <a:r>
              <a:rPr lang="en-US" sz="1200" i="1">
                <a:latin typeface="Times New Roman" pitchFamily="-60" charset="0"/>
              </a:rPr>
              <a:t>wordsift.com</a:t>
            </a:r>
            <a:endParaRPr lang="en-US">
              <a:latin typeface="Calibri" pitchFamily="-6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-815975" y="688975"/>
            <a:ext cx="8229600" cy="1143000"/>
          </a:xfrm>
        </p:spPr>
        <p:txBody>
          <a:bodyPr/>
          <a:lstStyle/>
          <a:p>
            <a:r>
              <a:rPr lang="en-US" sz="3200" u="sng" smtClean="0">
                <a:solidFill>
                  <a:srgbClr val="0000FF"/>
                </a:solidFill>
                <a:latin typeface="Times New Roman" pitchFamily="-60" charset="0"/>
                <a:ea typeface="Times New Roman" pitchFamily="-60" charset="0"/>
                <a:cs typeface="Times New Roman" pitchFamily="-60" charset="0"/>
              </a:rPr>
              <a:t>Joyous Daybreak</a:t>
            </a:r>
          </a:p>
        </p:txBody>
      </p:sp>
      <p:sp>
        <p:nvSpPr>
          <p:cNvPr id="17410" name="Rectangle 3"/>
          <p:cNvSpPr>
            <a:spLocks noChangeArrowheads="1"/>
          </p:cNvSpPr>
          <p:nvPr/>
        </p:nvSpPr>
        <p:spPr bwMode="auto">
          <a:xfrm>
            <a:off x="836613" y="3035300"/>
            <a:ext cx="55848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b="1" i="1">
                <a:latin typeface="Times New Roman" pitchFamily="-60" charset="0"/>
                <a:cs typeface="Cambria" pitchFamily="-60" charset="0"/>
              </a:rPr>
              <a:t>“This song reminds me of the importance of freedom for all people.</a:t>
            </a:r>
            <a:r>
              <a:rPr lang="en-US" sz="2000" b="1">
                <a:latin typeface="Times New Roman" pitchFamily="-60" charset="0"/>
                <a:cs typeface="Cambria" pitchFamily="-60" charset="0"/>
              </a:rPr>
              <a:t>” </a:t>
            </a:r>
            <a:endParaRPr lang="en-US" sz="2000" b="1">
              <a:latin typeface="Calibri" pitchFamily="-60" charset="0"/>
            </a:endParaRPr>
          </a:p>
        </p:txBody>
      </p:sp>
      <p:pic>
        <p:nvPicPr>
          <p:cNvPr id="17411" name="Picture 5" descr="Screen shot 2010-10-26 at 9.41.43 PM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3888" y="1651000"/>
            <a:ext cx="512127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Rectangle 1028"/>
          <p:cNvSpPr>
            <a:spLocks noChangeArrowheads="1"/>
          </p:cNvSpPr>
          <p:nvPr/>
        </p:nvSpPr>
        <p:spPr bwMode="auto">
          <a:xfrm>
            <a:off x="2722563" y="504825"/>
            <a:ext cx="882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Slide 5</a:t>
            </a:r>
          </a:p>
        </p:txBody>
      </p:sp>
      <p:sp>
        <p:nvSpPr>
          <p:cNvPr id="17413" name="AutoShape 1029"/>
          <p:cNvSpPr>
            <a:spLocks noChangeArrowheads="1"/>
          </p:cNvSpPr>
          <p:nvPr/>
        </p:nvSpPr>
        <p:spPr bwMode="auto">
          <a:xfrm>
            <a:off x="623888" y="504825"/>
            <a:ext cx="5121275" cy="340995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 descr="Screen shot 2010-10-26 at 4.34.02 PM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2638" y="844550"/>
            <a:ext cx="7154862" cy="578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782638" y="249238"/>
            <a:ext cx="73707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Word Sift Collage (the means by which the collage was created) </a:t>
            </a:r>
          </a:p>
          <a:p>
            <a:r>
              <a:rPr lang="en-US"/>
              <a:t>                                     for our reference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2640</TotalTime>
  <Words>169</Words>
  <Application>Microsoft Macintosh PowerPoint</Application>
  <PresentationFormat>On-screen Show (4:3)</PresentationFormat>
  <Paragraphs>21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Calibri</vt:lpstr>
      <vt:lpstr>ＭＳ Ｐゴシック</vt:lpstr>
      <vt:lpstr>Arial</vt:lpstr>
      <vt:lpstr>Times New Roman</vt:lpstr>
      <vt:lpstr>Cambria</vt:lpstr>
      <vt:lpstr>Office Theme</vt:lpstr>
      <vt:lpstr>PowerPoint Presentation</vt:lpstr>
      <vt:lpstr>Slide 2  Symbolic Shadow</vt:lpstr>
      <vt:lpstr>PowerPoint Presentation</vt:lpstr>
      <vt:lpstr>PowerPoint Presentation</vt:lpstr>
      <vt:lpstr>Joyous Daybreak</vt:lpstr>
      <vt:lpstr>PowerPoint Presentation</vt:lpstr>
    </vt:vector>
  </TitlesOfParts>
  <Company>Lawrence Hall of Science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Five score years ago, a great American, in whose symbolic shadow we stand today, signed the Emancipation Proclamation This momentous decree came as a great beacon light of hope to millions of Negro slaves who had been seared in the flames of withering injustice. It came as a joyous daybreak to end the long night of their captivity. </dc:title>
  <dc:creator>Jill Castek</dc:creator>
  <cp:lastModifiedBy>Jill  Castek</cp:lastModifiedBy>
  <cp:revision>9</cp:revision>
  <dcterms:created xsi:type="dcterms:W3CDTF">2010-10-27T03:53:26Z</dcterms:created>
  <dcterms:modified xsi:type="dcterms:W3CDTF">2011-05-01T21:52:37Z</dcterms:modified>
</cp:coreProperties>
</file>